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2.jpeg" ContentType="image/jpeg"/>
  <Override PartName="/ppt/media/image41.png" ContentType="image/png"/>
  <Override PartName="/ppt/media/image40.png" ContentType="image/png"/>
  <Override PartName="/ppt/media/image38.png" ContentType="image/png"/>
  <Override PartName="/ppt/media/image37.wmf" ContentType="image/x-wmf"/>
  <Override PartName="/ppt/media/image13.jpeg" ContentType="image/jpeg"/>
  <Override PartName="/ppt/media/image11.jpeg" ContentType="image/jpeg"/>
  <Override PartName="/ppt/media/image16.jpeg" ContentType="image/jpeg"/>
  <Override PartName="/ppt/media/image17.jpeg" ContentType="image/jpeg"/>
  <Override PartName="/ppt/media/image12.png" ContentType="image/png"/>
  <Override PartName="/ppt/media/image2.jpeg" ContentType="image/jpeg"/>
  <Override PartName="/ppt/media/image15.png" ContentType="image/png"/>
  <Override PartName="/ppt/media/image3.jpeg" ContentType="image/jpeg"/>
  <Override PartName="/ppt/media/image39.png" ContentType="image/png"/>
  <Override PartName="/ppt/media/image14.png" ContentType="image/png"/>
  <Override PartName="/ppt/media/image4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8.jpeg" ContentType="image/jpeg"/>
  <Override PartName="/ppt/media/image36.png" ContentType="image/png"/>
  <Override PartName="/ppt/media/image9.png" ContentType="image/png"/>
  <Override PartName="/ppt/media/image7.png" ContentType="image/png"/>
  <Override PartName="/ppt/media/image1.png" ContentType="image/png"/>
  <Override PartName="/ppt/media/image6.png" ContentType="image/png"/>
  <Override PartName="/ppt/media/image5.jpeg" ContentType="image/jpeg"/>
  <Override PartName="/ppt/media/image27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C76D8B3-0307-499A-84FF-88FFBFF52DA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Initially, the sensor only work with a cell phone app.  But, again, I was not satisfied.  I knew I could do better.  I captured its data with a R Pi.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Then on my linux desktop, and finally the Arduinos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still wanted to share my quirk with Windows users.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87692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is a description of an Arduino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Wahoo sensoir transmits 8 bytes every second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learned this while using a linux based Raspberry PI – I use linux OS; not Windows.  But my scheme still works for Windows users.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Program storage space of Uno WIFI rev 2 filled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2nd Arduino Leonardo acts as the joystick…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Source code available on github.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Leonardo and Uno Wifi Rev2 shown.  Note the wires to channel information from the uno to the leonardo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am not gifted at physical skills…this is the way I use it.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is an illustrations of the controls I use while flying.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113A434B-F6E2-407F-86F5-DBD3376D9A8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Trainer resistance abates as it is used.  How was this accounted for?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intended for those that want to understand details of how I transformed my bike.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5562387-3EB5-4EC6-86FB-7145C7FA96C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Constants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Wheel circumference can be found internet.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Note: I try to state units explicitly – this is a trick I used to pass the PE examination to eliminate incorrect answers on the multiple choice portion of the test.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embedded a spreadsheet to use the serial output from you riding your bike on a trainer, to calculate your speedGradient.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9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0A388B6-9236-4C38-B6AC-90EB0EF8BF6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made an Excel worksheet so you can determine your own Speed Gradient, SpeedDelta, and MaxSpeed.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When you watch me fly from KGAI to KBWI, I do not translate linearly from a Maximum speed to throttle position:  I use more math and account for the trainer’s decrease in resistance from use.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4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39640F7-8895-422B-89C7-01B091610A0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Questions?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949AC7E-8C35-4867-88F0-54EA412F599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Show displays key strokes in upper left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NumPad 7 and Numpad 1 are elevator trim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Numpad 9 and Numpaf 3 are throttle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CoolTerm record text output from Arduino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Text output corresponds  to throttle position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Distance gives me a clue if it is too early to shift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like to record the text output – I am nerdy!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0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3483970-8D75-42DF-A881-EA8F0C3788C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is the Heads Up Display I look at…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GPS, throttle, air speed, aileron (and trim), elevator (and trim), rudder, heading, altitude above ground, altitude above sea level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takes about two minutes for the software to start running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flight from Gaithersburg to BWI takes about 16 minutes.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like to know the aircraft can still get airborne after lands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Center control surfaces and then take 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83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BDB5ECD-A891-4FA7-B098-ED7EEFC80DE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Link to slides; I mispelled throttle; google search for ‘toddwestley site:github.com”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presentation is about two boring activities:  riding a bike trainer and playing a flight simulator.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Combining them rendered an enjoyable activity -- In spite of disability, I still can enjoy cycling.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Lots of hyperlinks in this presentation.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article describes how I got my brain injury.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Note:  I lived in Ohio at the 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C1A74C9-6ACB-45E8-8F9D-9943006E42D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Thank you…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Background – I have been riding since I was 20.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ECD7838-0DA9-4434-BEF8-23CEE8E504A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Went to air show in Oshkosh Wisconsin with Uncle Steve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After college, he started building a Piper Cub from plans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699CB6C-39CE-4CEE-BB75-03194C380F4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Flying without flight lessons or a pilot’s license is not unheard of</a:t>
            </a:r>
            <a:r>
              <a:rPr b="0" lang="en-US" sz="2000" spc="-1" strike="noStrike">
                <a:latin typeface="Arial"/>
              </a:rPr>
              <a:t>.  I thought I should be at least by at least familiar with a piper cub aeronautical characteristics.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	</a:t>
            </a:r>
            <a:r>
              <a:rPr b="1" lang="en-US" sz="2000" spc="-1" strike="noStrike">
                <a:latin typeface="Arial"/>
              </a:rPr>
              <a:t>Who can tell me the names of two people who flew without single a lesson?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maintained my cycling abilities while living in  the NE Ohio by riding a bike trainer.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combined them and translated rear tire speed into a throttle position.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189D106-DB94-4B12-8213-7A80A79491E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533520" y="762120"/>
            <a:ext cx="6703560" cy="377172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shared my habit with few; When I started to live at my parents home …. I wanted to virtually fly again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included a link to FlightGear on this slide.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05F9AED-3502-45F8-9C70-E9BBA17DA67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enjoyed playing FlightGear so I purchased a flight stick…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That was not enough to me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wanted to use my bike on the trainer again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is my bike on a trainer…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try not to sweat; body sweat corrodes bottom bracket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Sweat guards prevent damage to your bike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now take improved protective measures:  I use fans to blow the sweat away now.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the bike in our basement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Master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24C3717A-141C-40B5-873A-7635116D2EC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Click to edit Master text styles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  <a:ea typeface="Noto Sans CJK SC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  <a:ea typeface="Noto Sans CJK SC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564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  <a:ea typeface="Noto Sans CJK SC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564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Noto Sans CJK SC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74F3B1EA-A2B5-4760-9911-8EDB00530DA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55640" y="1762200"/>
            <a:ext cx="8569080" cy="1213920"/>
          </a:xfrm>
          <a:prstGeom prst="rect">
            <a:avLst/>
          </a:prstGeom>
        </p:spPr>
        <p:txBody>
          <a:bodyPr lIns="0" rIns="0" tIns="0" bIns="0" anchor="ctr"/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72968955-D298-436F-8A14-C1A81F7760D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dt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CE492DFE-F772-43A6-B6C0-87F99499686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37.xml"/><Relationship Id="rId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en.wikipedia.org/wiki/Flight_control_surfaces" TargetMode="External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37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freeware.the-meiers.org/CoolTermWin64Bit.zip" TargetMode="External"/><Relationship Id="rId2" Type="http://schemas.openxmlformats.org/officeDocument/2006/relationships/hyperlink" Target="https://www.dcmembers.com/skrommel/download/showoff/" TargetMode="External"/><Relationship Id="rId3" Type="http://schemas.openxmlformats.org/officeDocument/2006/relationships/hyperlink" Target="https://www.dcmembers.com/skrommel/download/showoff/" TargetMode="External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hyperlink" Target="https://github.com/toddwestley/Arduinos-to-turn-equipped-bike-into-Joystick-with-throtle-axis" TargetMode="External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file:///F:/FlightGear%202024-01-01%2011-24-16.mp4" TargetMode="External"/><Relationship Id="rId2" Type="http://schemas.openxmlformats.org/officeDocument/2006/relationships/hyperlink" Target="file:///F:/video_one.MP4" TargetMode="External"/><Relationship Id="rId3" Type="http://schemas.openxmlformats.org/officeDocument/2006/relationships/image" Target="../media/image41.png"/><Relationship Id="rId4" Type="http://schemas.openxmlformats.org/officeDocument/2006/relationships/image" Target="../media/image42.jpeg"/><Relationship Id="rId5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hyperlink" Target="https://bodensee-radmarathon.ch/en/routes/" TargetMode="External"/><Relationship Id="rId4" Type="http://schemas.openxmlformats.org/officeDocument/2006/relationships/hyperlink" Target="https://backroadsandbeaches.blogspot.com/2010/08/" TargetMode="External"/><Relationship Id="rId5" Type="http://schemas.openxmlformats.org/officeDocument/2006/relationships/slideLayout" Target="../slideLayouts/slideLayout26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hyperlink" Target="https://join.eaa.org/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www.flightgear.org/" TargetMode="External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 descr=""/>
          <p:cNvPicPr/>
          <p:nvPr/>
        </p:nvPicPr>
        <p:blipFill>
          <a:blip r:embed="rId1"/>
          <a:stretch/>
        </p:blipFill>
        <p:spPr>
          <a:xfrm>
            <a:off x="2754360" y="1158840"/>
            <a:ext cx="3885840" cy="38858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309600" y="5197320"/>
            <a:ext cx="4113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</a:rPr>
              <a:t>https://teamtoddtbi.blogspot.com/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406080" y="415080"/>
            <a:ext cx="9962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I Taught My Bike to Fly: Brain Injury Therapy with a Joystick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83600" y="592200"/>
            <a:ext cx="8771040" cy="31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Details: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How could the speed sensor on the rear wheel be used?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1"/>
          <a:srcRect l="22592" t="20134" r="0" b="10107"/>
          <a:stretch/>
        </p:blipFill>
        <p:spPr>
          <a:xfrm>
            <a:off x="2399040" y="1011960"/>
            <a:ext cx="5281560" cy="338256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2372400" y="4428720"/>
            <a:ext cx="1586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Noto Sans CJK SC"/>
                <a:hlinkClick r:id="rId2"/>
              </a:rPr>
              <a:t>Speed sensor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2468880" y="4775040"/>
            <a:ext cx="616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A speed sensor is required!  Above is a link to Amazon.com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-96120" y="147960"/>
            <a:ext cx="3701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Speed Sensor Close-up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7480" y="923040"/>
            <a:ext cx="92199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From “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Noto Sans CJK SC"/>
                <a:hlinkClick r:id="rId1"/>
              </a:rPr>
              <a:t>opensource.com</a:t>
            </a:r>
            <a:r>
              <a:rPr b="0" lang="en-US" sz="1800" spc="-1" strike="noStrike">
                <a:latin typeface="Arial"/>
                <a:ea typeface="Noto Sans CJK SC"/>
              </a:rPr>
              <a:t>”: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In a nutshell, an Arduino is an open hardware development board that can be used by tinkerers, hobbyists, and makers to design and </a:t>
            </a:r>
            <a:r>
              <a:rPr b="0" i="1" lang="en-US" sz="1800" spc="-1" strike="noStrike">
                <a:latin typeface="Arial"/>
                <a:ea typeface="Noto Sans CJK SC"/>
              </a:rPr>
              <a:t>build devices </a:t>
            </a:r>
            <a:r>
              <a:rPr b="0" lang="en-US" sz="1800" spc="-1" strike="noStrike">
                <a:latin typeface="Arial"/>
                <a:ea typeface="Noto Sans CJK SC"/>
              </a:rPr>
              <a:t>that </a:t>
            </a:r>
            <a:r>
              <a:rPr b="0" i="1" lang="en-US" sz="1800" spc="-1" strike="noStrike">
                <a:latin typeface="Arial"/>
                <a:ea typeface="Noto Sans CJK SC"/>
              </a:rPr>
              <a:t>interac</a:t>
            </a:r>
            <a:r>
              <a:rPr b="0" lang="en-US" sz="1800" spc="-1" strike="noStrike">
                <a:latin typeface="Arial"/>
                <a:ea typeface="Noto Sans CJK SC"/>
              </a:rPr>
              <a:t>t with the real world.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-22680" y="147960"/>
            <a:ext cx="3241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What is an Arduino?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83960" y="541080"/>
            <a:ext cx="6608520" cy="44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Details: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When the wheel is spinning, the </a:t>
            </a: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Noto Sans CJK SC"/>
                <a:hlinkClick r:id="rId1"/>
              </a:rPr>
              <a:t>speed sensor </a:t>
            </a:r>
            <a:r>
              <a:rPr b="0" lang="en-US" sz="1600" spc="-1" strike="noStrike">
                <a:latin typeface="Arial"/>
                <a:ea typeface="Noto Sans CJK SC"/>
              </a:rPr>
              <a:t>transmits, with blue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tooth low energy, information on the total number of spins and angular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speed of the last spin.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Here is an 8 byte transmission (that occurs every second unless the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speed sensor stops spinning for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2</a:t>
            </a:r>
            <a:r>
              <a:rPr b="0" lang="en-US" sz="1600" spc="-1" strike="noStrike">
                <a:latin typeface="Arial"/>
                <a:ea typeface="Noto Sans CJK SC"/>
              </a:rPr>
              <a:t> minutes) [going forward, the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transmitted information will be referred to </a:t>
            </a:r>
            <a:r>
              <a:rPr b="0" lang="en-US" sz="1600" spc="-1" strike="noStrike">
                <a:latin typeface="Arial"/>
                <a:ea typeface="Noto Sans CJK SC"/>
              </a:rPr>
              <a:t>as an array of 8 unsigned bytes called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US" sz="1600" spc="-1" strike="noStrike">
                <a:latin typeface="Arial"/>
                <a:ea typeface="Noto Sans CJK SC"/>
              </a:rPr>
              <a:t>awValue]: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1 ,</a:t>
            </a:r>
            <a:r>
              <a:rPr b="0" lang="en-US" sz="1600" spc="-1" strike="noStrike">
                <a:solidFill>
                  <a:srgbClr val="faa61a"/>
                </a:solidFill>
                <a:latin typeface="Arial"/>
                <a:ea typeface="Noto Sans CJK SC"/>
              </a:rPr>
              <a:t>5</a:t>
            </a:r>
            <a:r>
              <a:rPr b="0" lang="en-US" sz="1600" spc="-1" strike="noStrike">
                <a:latin typeface="Arial"/>
                <a:ea typeface="Noto Sans CJK SC"/>
              </a:rPr>
              <a:t> ,</a:t>
            </a:r>
            <a:r>
              <a:rPr b="0" lang="en-US" sz="1600" spc="-1" strike="noStrike">
                <a:solidFill>
                  <a:srgbClr val="ef413d"/>
                </a:solidFill>
                <a:latin typeface="Arial"/>
                <a:ea typeface="Noto Sans CJK SC"/>
              </a:rPr>
              <a:t>16</a:t>
            </a:r>
            <a:r>
              <a:rPr b="0" lang="en-US" sz="1600" spc="-1" strike="noStrike">
                <a:latin typeface="Arial"/>
                <a:ea typeface="Noto Sans CJK SC"/>
              </a:rPr>
              <a:t> ,</a:t>
            </a:r>
            <a:r>
              <a:rPr b="0" lang="en-US" sz="1600" spc="-1" strike="noStrike">
                <a:solidFill>
                  <a:srgbClr val="a3238e"/>
                </a:solidFill>
                <a:latin typeface="Arial"/>
                <a:ea typeface="Noto Sans CJK SC"/>
              </a:rPr>
              <a:t>0</a:t>
            </a:r>
            <a:r>
              <a:rPr b="0" lang="en-US" sz="1600" spc="-1" strike="noStrike">
                <a:latin typeface="Arial"/>
                <a:ea typeface="Noto Sans CJK SC"/>
              </a:rPr>
              <a:t> ,</a:t>
            </a:r>
            <a:r>
              <a:rPr b="0" lang="en-US" sz="1600" spc="-1" strike="noStrike">
                <a:solidFill>
                  <a:srgbClr val="0066b3"/>
                </a:solidFill>
                <a:latin typeface="Arial"/>
                <a:ea typeface="Noto Sans CJK SC"/>
              </a:rPr>
              <a:t>0</a:t>
            </a:r>
            <a:r>
              <a:rPr b="0" lang="en-US" sz="1600" spc="-1" strike="noStrike">
                <a:latin typeface="Arial"/>
                <a:ea typeface="Noto Sans CJK SC"/>
              </a:rPr>
              <a:t> ,</a:t>
            </a:r>
            <a:r>
              <a:rPr b="0" lang="en-US" sz="1600" spc="-1" strike="noStrike">
                <a:solidFill>
                  <a:srgbClr val="72bf44"/>
                </a:solidFill>
                <a:latin typeface="Arial"/>
                <a:ea typeface="Noto Sans CJK SC"/>
              </a:rPr>
              <a:t>182</a:t>
            </a:r>
            <a:r>
              <a:rPr b="0" lang="en-US" sz="1600" spc="-1" strike="noStrike">
                <a:latin typeface="Arial"/>
                <a:ea typeface="Noto Sans CJK SC"/>
              </a:rPr>
              <a:t> ,</a:t>
            </a:r>
            <a:r>
              <a:rPr b="0" lang="en-US" sz="1600" spc="-1" strike="noStrike">
                <a:solidFill>
                  <a:srgbClr val="00aaad"/>
                </a:solidFill>
                <a:latin typeface="Arial"/>
                <a:ea typeface="Noto Sans CJK SC"/>
              </a:rPr>
              <a:t>82</a:t>
            </a:r>
            <a:r>
              <a:rPr b="0" lang="en-US" sz="1600" spc="-1" strike="noStrike">
                <a:latin typeface="Arial"/>
                <a:ea typeface="Noto Sans CJK SC"/>
              </a:rPr>
              <a:t> ,0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The total number of rotations is the sum of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The “last event”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latin typeface="Arial"/>
                <a:ea typeface="Noto Sans CJK SC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 rot="16200000">
            <a:off x="2956680" y="1368720"/>
            <a:ext cx="304560" cy="2138760"/>
          </a:xfrm>
          <a:prstGeom prst="rightBrace">
            <a:avLst>
              <a:gd name="adj1" fmla="val 0"/>
              <a:gd name="adj2" fmla="val 50000"/>
            </a:avLst>
          </a:prstGeom>
          <a:noFill/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234" name="Formula 3"/>
              <p:cNvSpPr txBox="1"/>
              <p:nvPr/>
            </p:nvSpPr>
            <p:spPr>
              <a:xfrm>
                <a:off x="2754360" y="3179160"/>
                <a:ext cx="121968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5</m:t>
                    </m:r>
                    <m:r>
                      <m:t xml:space="preserve">∗</m:t>
                    </m:r>
                    <m:sSup>
                      <m:e>
                        <m:r>
                          <m:t xml:space="preserve">256</m:t>
                        </m:r>
                      </m:e>
                      <m:sup>
                        <m:r>
                          <m:t xml:space="preserve">0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35" name="CustomShape 4"/>
          <p:cNvSpPr/>
          <p:nvPr/>
        </p:nvSpPr>
        <p:spPr>
          <a:xfrm>
            <a:off x="2754360" y="3179160"/>
            <a:ext cx="1219680" cy="3690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6" name="Formula 5"/>
              <p:cNvSpPr txBox="1"/>
              <p:nvPr/>
            </p:nvSpPr>
            <p:spPr>
              <a:xfrm>
                <a:off x="2675880" y="3529080"/>
                <a:ext cx="129816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16</m:t>
                    </m:r>
                    <m:r>
                      <m:t xml:space="preserve">∗</m:t>
                    </m:r>
                    <m:sSup>
                      <m:e>
                        <m:r>
                          <m:t xml:space="preserve">256</m:t>
                        </m:r>
                      </m:e>
                      <m:sup>
                        <m:r>
                          <m:t xml:space="preserve">1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37" name="CustomShape 6"/>
          <p:cNvSpPr/>
          <p:nvPr/>
        </p:nvSpPr>
        <p:spPr>
          <a:xfrm>
            <a:off x="2675880" y="3529080"/>
            <a:ext cx="1298160" cy="3690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8" name="Formula 7"/>
              <p:cNvSpPr txBox="1"/>
              <p:nvPr/>
            </p:nvSpPr>
            <p:spPr>
              <a:xfrm>
                <a:off x="2799360" y="3879000"/>
                <a:ext cx="11750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0</m:t>
                    </m:r>
                    <m:r>
                      <m:t xml:space="preserve">∗</m:t>
                    </m:r>
                    <m:sSup>
                      <m:e>
                        <m:r>
                          <m:t xml:space="preserve">256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39" name="CustomShape 8"/>
          <p:cNvSpPr/>
          <p:nvPr/>
        </p:nvSpPr>
        <p:spPr>
          <a:xfrm>
            <a:off x="2799360" y="3879000"/>
            <a:ext cx="1175040" cy="3690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0" name="Formula 9"/>
              <p:cNvSpPr txBox="1"/>
              <p:nvPr/>
            </p:nvSpPr>
            <p:spPr>
              <a:xfrm>
                <a:off x="2799360" y="4228560"/>
                <a:ext cx="11750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0</m:t>
                    </m:r>
                    <m:r>
                      <m:t xml:space="preserve">∗</m:t>
                    </m:r>
                    <m:sSup>
                      <m:e>
                        <m:r>
                          <m:t xml:space="preserve">256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41" name="CustomShape 10"/>
          <p:cNvSpPr/>
          <p:nvPr/>
        </p:nvSpPr>
        <p:spPr>
          <a:xfrm>
            <a:off x="2799360" y="4228560"/>
            <a:ext cx="1175040" cy="3690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2" name="Formula 11"/>
              <p:cNvSpPr txBox="1"/>
              <p:nvPr/>
            </p:nvSpPr>
            <p:spPr>
              <a:xfrm>
                <a:off x="2594160" y="4965480"/>
                <a:ext cx="143136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182</m:t>
                    </m:r>
                    <m:r>
                      <m:t xml:space="preserve">∗</m:t>
                    </m:r>
                    <m:sSup>
                      <m:e>
                        <m:r>
                          <m:t xml:space="preserve">256</m:t>
                        </m:r>
                      </m:e>
                      <m:sup>
                        <m:r>
                          <m:t xml:space="preserve">0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43" name="CustomShape 12"/>
          <p:cNvSpPr/>
          <p:nvPr/>
        </p:nvSpPr>
        <p:spPr>
          <a:xfrm>
            <a:off x="2594160" y="4965480"/>
            <a:ext cx="1431360" cy="3690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4" name="Formula 13"/>
              <p:cNvSpPr txBox="1"/>
              <p:nvPr/>
            </p:nvSpPr>
            <p:spPr>
              <a:xfrm>
                <a:off x="2645640" y="5285520"/>
                <a:ext cx="129816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82</m:t>
                    </m:r>
                    <m:r>
                      <m:t xml:space="preserve">∗</m:t>
                    </m:r>
                    <m:sSup>
                      <m:e>
                        <m:r>
                          <m:t xml:space="preserve">256</m:t>
                        </m:r>
                      </m:e>
                      <m:sup>
                        <m:r>
                          <m:t xml:space="preserve">1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45" name="CustomShape 14"/>
          <p:cNvSpPr/>
          <p:nvPr/>
        </p:nvSpPr>
        <p:spPr>
          <a:xfrm>
            <a:off x="2645640" y="5285520"/>
            <a:ext cx="1298160" cy="36900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15"/>
          <p:cNvSpPr/>
          <p:nvPr/>
        </p:nvSpPr>
        <p:spPr>
          <a:xfrm>
            <a:off x="2952360" y="1923120"/>
            <a:ext cx="304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CustomShape 16"/>
          <p:cNvSpPr/>
          <p:nvPr/>
        </p:nvSpPr>
        <p:spPr>
          <a:xfrm>
            <a:off x="5429880" y="5156280"/>
            <a:ext cx="2445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182+20992=21174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17"/>
          <p:cNvSpPr/>
          <p:nvPr/>
        </p:nvSpPr>
        <p:spPr>
          <a:xfrm>
            <a:off x="5324040" y="3562200"/>
            <a:ext cx="2540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5+4096+0+0=4101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18"/>
          <p:cNvSpPr/>
          <p:nvPr/>
        </p:nvSpPr>
        <p:spPr>
          <a:xfrm rot="19993800">
            <a:off x="7390080" y="3179160"/>
            <a:ext cx="1804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Total rotations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CustomShape 19"/>
          <p:cNvSpPr/>
          <p:nvPr/>
        </p:nvSpPr>
        <p:spPr>
          <a:xfrm rot="19993800">
            <a:off x="7259400" y="4775040"/>
            <a:ext cx="2017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Last Event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20"/>
          <p:cNvSpPr/>
          <p:nvPr/>
        </p:nvSpPr>
        <p:spPr>
          <a:xfrm>
            <a:off x="5936400" y="2379240"/>
            <a:ext cx="219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Reverse IBM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CustomShape 21"/>
          <p:cNvSpPr/>
          <p:nvPr/>
        </p:nvSpPr>
        <p:spPr>
          <a:xfrm flipH="1">
            <a:off x="4354560" y="2563920"/>
            <a:ext cx="1599840" cy="2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22"/>
          <p:cNvSpPr/>
          <p:nvPr/>
        </p:nvSpPr>
        <p:spPr>
          <a:xfrm>
            <a:off x="-171360" y="147960"/>
            <a:ext cx="5068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Math Used by Arduino Leonardo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20760" y="464760"/>
            <a:ext cx="8771040" cy="51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Details: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Merely, capturing this stream of bytes filled the programming space of an Uno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WiFi Rev2 Arduino.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A second Arduino is required.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Note:  The BLE signal from the speed sensor must be read by a sensor no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more than arms length away.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Important to remove power from this Arduino after each ride,</a:t>
            </a:r>
            <a:endParaRPr b="0" lang="en-US" sz="1800" spc="-1" strike="noStrike">
              <a:latin typeface="Arial"/>
            </a:endParaRPr>
          </a:p>
          <a:p>
            <a:pPr marL="1828800"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Otherwise it will continue to deplete the battery of the speed sensor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5" name="Picture 2" descr=""/>
          <p:cNvPicPr/>
          <p:nvPr/>
        </p:nvPicPr>
        <p:blipFill>
          <a:blip r:embed="rId1"/>
          <a:srcRect l="0" t="72748" r="0" b="0"/>
          <a:stretch/>
        </p:blipFill>
        <p:spPr>
          <a:xfrm>
            <a:off x="365760" y="1082520"/>
            <a:ext cx="9278280" cy="2874960"/>
          </a:xfrm>
          <a:prstGeom prst="rect">
            <a:avLst/>
          </a:prstGeom>
          <a:ln>
            <a:noFill/>
          </a:ln>
        </p:spPr>
      </p:pic>
      <p:pic>
        <p:nvPicPr>
          <p:cNvPr id="256" name="Picture 3" descr=""/>
          <p:cNvPicPr/>
          <p:nvPr/>
        </p:nvPicPr>
        <p:blipFill>
          <a:blip r:embed="rId2"/>
          <a:srcRect l="0" t="0" r="0" b="92012"/>
          <a:stretch/>
        </p:blipFill>
        <p:spPr>
          <a:xfrm>
            <a:off x="320760" y="1232640"/>
            <a:ext cx="9278280" cy="84024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2286000" y="2884680"/>
            <a:ext cx="639720" cy="2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cap="rnd">
            <a:solidFill>
              <a:srgbClr val="fff2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"/>
          <p:cNvSpPr/>
          <p:nvPr/>
        </p:nvSpPr>
        <p:spPr>
          <a:xfrm>
            <a:off x="5394960" y="1097280"/>
            <a:ext cx="73116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cap="rnd">
            <a:solidFill>
              <a:srgbClr val="fff2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"/>
          <p:cNvSpPr/>
          <p:nvPr/>
        </p:nvSpPr>
        <p:spPr>
          <a:xfrm>
            <a:off x="-109800" y="147960"/>
            <a:ext cx="3882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Programming Space Full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84680" y="529200"/>
            <a:ext cx="87710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Details: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These 8 bytes of information are transmitted via the wire interface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(using the ground, SCL [serial clock], and SDA [serial data] pins) to 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Arduino Leonardo that can act as joystick.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1"/>
          <a:srcRect l="0" t="39802" r="31714" b="56302"/>
          <a:stretch/>
        </p:blipFill>
        <p:spPr>
          <a:xfrm>
            <a:off x="1554480" y="1463040"/>
            <a:ext cx="7165440" cy="365400"/>
          </a:xfrm>
          <a:prstGeom prst="rect">
            <a:avLst/>
          </a:prstGeom>
          <a:ln>
            <a:noFill/>
          </a:ln>
        </p:spPr>
      </p:pic>
      <p:pic>
        <p:nvPicPr>
          <p:cNvPr id="262" name="Picture 3" descr=""/>
          <p:cNvPicPr/>
          <p:nvPr/>
        </p:nvPicPr>
        <p:blipFill>
          <a:blip r:embed="rId2"/>
          <a:srcRect l="0" t="2343" r="5" b="6133"/>
          <a:stretch/>
        </p:blipFill>
        <p:spPr>
          <a:xfrm rot="5400000">
            <a:off x="3222360" y="1757520"/>
            <a:ext cx="3450960" cy="408168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6183360" y="3842640"/>
            <a:ext cx="3276360" cy="914040"/>
          </a:xfrm>
          <a:custGeom>
            <a:avLst/>
            <a:gdLst/>
            <a:ahLst/>
            <a:rect l="0" t="0" r="r" b="b"/>
            <a:pathLst>
              <a:path w="9103" h="2541">
                <a:moveTo>
                  <a:pt x="9102" y="635"/>
                </a:moveTo>
                <a:lnTo>
                  <a:pt x="2275" y="635"/>
                </a:lnTo>
                <a:lnTo>
                  <a:pt x="2275" y="0"/>
                </a:lnTo>
                <a:lnTo>
                  <a:pt x="0" y="1270"/>
                </a:lnTo>
                <a:lnTo>
                  <a:pt x="2275" y="2540"/>
                </a:lnTo>
                <a:lnTo>
                  <a:pt x="2275" y="1905"/>
                </a:lnTo>
                <a:lnTo>
                  <a:pt x="9102" y="1905"/>
                </a:lnTo>
                <a:lnTo>
                  <a:pt x="9102" y="635"/>
                </a:lnTo>
              </a:path>
            </a:pathLst>
          </a:custGeom>
          <a:solidFill>
            <a:schemeClr val="accent2">
              <a:lumMod val="60000"/>
              <a:lumOff val="40000"/>
              <a:alpha val="70000"/>
            </a:schemeClr>
          </a:solidFill>
          <a:ln cap="rnd">
            <a:solidFill>
              <a:srgbClr val="fff2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"/>
          <p:cNvSpPr/>
          <p:nvPr/>
        </p:nvSpPr>
        <p:spPr>
          <a:xfrm>
            <a:off x="468360" y="3521160"/>
            <a:ext cx="2721600" cy="778320"/>
          </a:xfrm>
          <a:custGeom>
            <a:avLst/>
            <a:gdLst/>
            <a:ahLst/>
            <a:rect l="0" t="0" r="r" b="b"/>
            <a:pathLst>
              <a:path w="7562" h="2164">
                <a:moveTo>
                  <a:pt x="0" y="540"/>
                </a:moveTo>
                <a:lnTo>
                  <a:pt x="5671" y="540"/>
                </a:lnTo>
                <a:lnTo>
                  <a:pt x="5671" y="0"/>
                </a:lnTo>
                <a:lnTo>
                  <a:pt x="7561" y="1081"/>
                </a:lnTo>
                <a:lnTo>
                  <a:pt x="5671" y="2163"/>
                </a:lnTo>
                <a:lnTo>
                  <a:pt x="5671" y="1622"/>
                </a:lnTo>
                <a:lnTo>
                  <a:pt x="0" y="1622"/>
                </a:lnTo>
                <a:lnTo>
                  <a:pt x="0" y="540"/>
                </a:lnTo>
              </a:path>
            </a:pathLst>
          </a:custGeom>
          <a:solidFill>
            <a:schemeClr val="accent2">
              <a:lumMod val="60000"/>
              <a:lumOff val="40000"/>
              <a:alpha val="70000"/>
            </a:schemeClr>
          </a:solidFill>
          <a:ln cap="rnd">
            <a:solidFill>
              <a:srgbClr val="fff2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"/>
          <p:cNvSpPr/>
          <p:nvPr/>
        </p:nvSpPr>
        <p:spPr>
          <a:xfrm>
            <a:off x="7452000" y="4115160"/>
            <a:ext cx="1294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Leonardo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666720" y="3745800"/>
            <a:ext cx="1775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Uno Wifi Rev2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51840" y="147960"/>
            <a:ext cx="2407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Arduino In Use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" descr=""/>
          <p:cNvPicPr/>
          <p:nvPr/>
        </p:nvPicPr>
        <p:blipFill>
          <a:blip r:embed="rId1"/>
          <a:stretch/>
        </p:blipFill>
        <p:spPr>
          <a:xfrm>
            <a:off x="5735160" y="853920"/>
            <a:ext cx="4344840" cy="222444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-78480" y="5197320"/>
            <a:ext cx="7049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Source: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https://en.wikipedia.org/wiki/Flight_control_surfaces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-426600" y="1199880"/>
            <a:ext cx="7040520" cy="31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Besides the throttle, there are other controls: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keyboard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surface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trim tab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Bank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aileron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4,6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:,”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Pitch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elevator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2,8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1,7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Yaw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rudder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Auto-coordination between rudder and aileron in use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Keystrokes will be shown in upper center of this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screen during flight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Picture 4" descr=""/>
          <p:cNvPicPr/>
          <p:nvPr/>
        </p:nvPicPr>
        <p:blipFill>
          <a:blip r:embed="rId3"/>
          <a:stretch/>
        </p:blipFill>
        <p:spPr>
          <a:xfrm>
            <a:off x="6031080" y="2987640"/>
            <a:ext cx="2095200" cy="81864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-118800" y="147960"/>
            <a:ext cx="3910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Aircraft Control Surfaces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-144360" y="701640"/>
            <a:ext cx="887724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Todd’s email:  toddwestley@gmail.com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Some details in the Arduino code that I concede are mathy: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Constants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SpeedGradient, SpeedDelta, MaxSpreed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Using spreadsheet to determine speedGradient, speedDelta, maxSpeed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-62640" y="147960"/>
            <a:ext cx="3398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Todd’s Email Address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275" name="Formula 1"/>
              <p:cNvSpPr txBox="1"/>
              <p:nvPr/>
            </p:nvSpPr>
            <p:spPr>
              <a:xfrm>
                <a:off x="255240" y="865800"/>
                <a:ext cx="275400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𝑤h𝑒𝑒𝑙𝐶𝑖𝑟𝐶𝑀</m:t>
                    </m:r>
                    <m:r>
                      <m:t xml:space="preserve">=</m:t>
                    </m:r>
                    <m:r>
                      <m:t xml:space="preserve">2096</m:t>
                    </m:r>
                    <m:r>
                      <m:t xml:space="preserve">𝑚𝑚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76" name="CustomShape 2"/>
          <p:cNvSpPr/>
          <p:nvPr/>
        </p:nvSpPr>
        <p:spPr>
          <a:xfrm>
            <a:off x="255240" y="865800"/>
            <a:ext cx="2754000" cy="3690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7" name="Formula 3"/>
              <p:cNvSpPr txBox="1"/>
              <p:nvPr/>
            </p:nvSpPr>
            <p:spPr>
              <a:xfrm>
                <a:off x="255240" y="2096640"/>
                <a:ext cx="2743560" cy="615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𝑠𝑝𝑒𝑒𝑑𝐷𝑒𝑙𝑡𝑎</m:t>
                    </m:r>
                    <m:r>
                      <m:t xml:space="preserve">=</m:t>
                    </m:r>
                    <m:r>
                      <m:t xml:space="preserve">13.8</m:t>
                    </m:r>
                    <m:f>
                      <m:num>
                        <m:r>
                          <m:t xml:space="preserve">𝑚𝑖𝑙𝑒𝑠</m:t>
                        </m:r>
                      </m:num>
                      <m:den>
                        <m:r>
                          <m:t xml:space="preserve">h𝑜𝑢𝑟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8" name="CustomShape 4"/>
          <p:cNvSpPr/>
          <p:nvPr/>
        </p:nvSpPr>
        <p:spPr>
          <a:xfrm>
            <a:off x="255240" y="2096640"/>
            <a:ext cx="2743560" cy="6159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9" name="Formula 5"/>
              <p:cNvSpPr txBox="1"/>
              <p:nvPr/>
            </p:nvSpPr>
            <p:spPr>
              <a:xfrm>
                <a:off x="255240" y="1357560"/>
                <a:ext cx="2639160" cy="615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𝑚𝑎𝑥𝑆𝑝𝑒𝑒𝑑</m:t>
                    </m:r>
                    <m:r>
                      <m:t xml:space="preserve">=</m:t>
                    </m:r>
                    <m:r>
                      <m:t xml:space="preserve">25.5</m:t>
                    </m:r>
                    <m:f>
                      <m:num>
                        <m:r>
                          <m:t xml:space="preserve">𝑚𝑖𝑙𝑒𝑠</m:t>
                        </m:r>
                      </m:num>
                      <m:den>
                        <m:r>
                          <m:t xml:space="preserve">h𝑜𝑢𝑟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0" name="CustomShape 6"/>
          <p:cNvSpPr/>
          <p:nvPr/>
        </p:nvSpPr>
        <p:spPr>
          <a:xfrm>
            <a:off x="255240" y="1357560"/>
            <a:ext cx="2639160" cy="6159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1" name="Formula 7"/>
              <p:cNvSpPr txBox="1"/>
              <p:nvPr/>
            </p:nvSpPr>
            <p:spPr>
              <a:xfrm>
                <a:off x="255240" y="2835360"/>
                <a:ext cx="3105720" cy="615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𝑠𝑝𝑒𝑒𝑑𝐺𝑟𝑎𝑑𝑖𝑒𝑛𝑡</m:t>
                    </m:r>
                    <m:r>
                      <m:t xml:space="preserve">=</m:t>
                    </m:r>
                    <m:r>
                      <m:t xml:space="preserve">8.61</m:t>
                    </m:r>
                    <m:f>
                      <m:num>
                        <m:r>
                          <m:t xml:space="preserve">𝑚𝑖𝑙𝑒𝑠</m:t>
                        </m:r>
                      </m:num>
                      <m:den>
                        <m:r>
                          <m:t xml:space="preserve">h𝑜𝑢𝑟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2" name="CustomShape 8"/>
          <p:cNvSpPr/>
          <p:nvPr/>
        </p:nvSpPr>
        <p:spPr>
          <a:xfrm>
            <a:off x="255240" y="2835360"/>
            <a:ext cx="3105720" cy="6159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3" name="Formula 9"/>
              <p:cNvSpPr txBox="1"/>
              <p:nvPr/>
            </p:nvSpPr>
            <p:spPr>
              <a:xfrm>
                <a:off x="255240" y="3574440"/>
                <a:ext cx="295128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𝑚𝑎𝑥𝑇h𝑟𝑜𝑡𝑡𝑙𝑒</m:t>
                    </m:r>
                    <m:r>
                      <m:t xml:space="preserve">=</m:t>
                    </m:r>
                    <m:r>
                      <m:t xml:space="preserve">32767</m:t>
                    </m:r>
                    <m:r>
                      <m:t xml:space="preserve">𝑏𝑖𝑡𝑠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4" name="CustomShape 10"/>
          <p:cNvSpPr/>
          <p:nvPr/>
        </p:nvSpPr>
        <p:spPr>
          <a:xfrm>
            <a:off x="255240" y="3574440"/>
            <a:ext cx="2951280" cy="3690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5" name="Formula 11"/>
              <p:cNvSpPr txBox="1"/>
              <p:nvPr/>
            </p:nvSpPr>
            <p:spPr>
              <a:xfrm>
                <a:off x="255240" y="4066200"/>
                <a:ext cx="30794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𝑚𝑖𝑛𝑇h𝑟𝑜𝑡𝑡𝑙𝑒</m:t>
                    </m:r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32767</m:t>
                    </m:r>
                    <m:r>
                      <m:t xml:space="preserve">𝑏𝑖𝑡𝑠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6" name="CustomShape 12"/>
          <p:cNvSpPr/>
          <p:nvPr/>
        </p:nvSpPr>
        <p:spPr>
          <a:xfrm>
            <a:off x="255240" y="4066200"/>
            <a:ext cx="3079440" cy="3690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CustomShape 13"/>
          <p:cNvSpPr/>
          <p:nvPr/>
        </p:nvSpPr>
        <p:spPr>
          <a:xfrm>
            <a:off x="2634120" y="864720"/>
            <a:ext cx="7205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based on the type of tire.  This for a 700CC X 23mm road tire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8" name="Formula 14"/>
              <p:cNvSpPr txBox="1"/>
              <p:nvPr/>
            </p:nvSpPr>
            <p:spPr>
              <a:xfrm>
                <a:off x="3305880" y="2220120"/>
                <a:ext cx="404280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𝑚𝑖𝑛𝑆𝑝𝑒𝑒𝑑</m:t>
                    </m:r>
                    <m:r>
                      <m:t xml:space="preserve">=</m:t>
                    </m:r>
                    <m:r>
                      <m:t xml:space="preserve">𝑚𝑎𝑥𝑆𝑝𝑒𝑒𝑑</m:t>
                    </m:r>
                    <m:r>
                      <m:t xml:space="preserve">−</m:t>
                    </m:r>
                    <m:r>
                      <m:t xml:space="preserve">𝑠𝑝𝑒𝑒𝑑𝐷𝑒𝑙𝑡𝑎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9" name="CustomShape 15"/>
          <p:cNvSpPr/>
          <p:nvPr/>
        </p:nvSpPr>
        <p:spPr>
          <a:xfrm>
            <a:off x="3305880" y="2220120"/>
            <a:ext cx="4042800" cy="369000"/>
          </a:xfrm>
          <a:prstGeom prst="rect">
            <a:avLst/>
          </a:prstGeom>
          <a:blipFill rotWithShape="0">
            <a:blip r:embed="rId7"/>
            <a:stretch>
              <a:fillRect l="0" t="0" r="0" b="-1146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3305880" y="1296720"/>
            <a:ext cx="44953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This the highest speed you could theoretically obtain after operating the trainer for a long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17"/>
          <p:cNvSpPr/>
          <p:nvPr/>
        </p:nvSpPr>
        <p:spPr>
          <a:xfrm>
            <a:off x="2655720" y="2958840"/>
            <a:ext cx="7103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You pick this constant…help on this follows on the next slide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18"/>
          <p:cNvSpPr/>
          <p:nvPr/>
        </p:nvSpPr>
        <p:spPr>
          <a:xfrm>
            <a:off x="2904120" y="3759120"/>
            <a:ext cx="4489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This is the highest resolution possible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19"/>
          <p:cNvSpPr/>
          <p:nvPr/>
        </p:nvSpPr>
        <p:spPr>
          <a:xfrm>
            <a:off x="93960" y="147960"/>
            <a:ext cx="1708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Constants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699480"/>
            <a:ext cx="938340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How are SpeedGradient, SpeedDelta, and MaxSpeed defined?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I found something that worked for me…. Below is a link to a spreadsheet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You can adjust the parameters in cells L2:L3 see how they impact an actual ride (</a:t>
            </a:r>
            <a:r>
              <a:rPr b="0" lang="en-US" sz="1800" spc="-1" strike="noStrike">
                <a:solidFill>
                  <a:srgbClr val="0066b3"/>
                </a:solidFill>
                <a:latin typeface="Arial"/>
                <a:ea typeface="Noto Sans CJK SC"/>
              </a:rPr>
              <a:t>blue dots</a:t>
            </a:r>
            <a:r>
              <a:rPr b="0" lang="en-US" sz="1800" spc="-1" strike="noStrike">
                <a:latin typeface="Arial"/>
                <a:ea typeface="Noto Sans CJK SC"/>
              </a:rPr>
              <a:t>) from their use (</a:t>
            </a:r>
            <a:r>
              <a:rPr b="0" lang="en-US" sz="1800" spc="-1" strike="noStrike">
                <a:solidFill>
                  <a:srgbClr val="ed1c24"/>
                </a:solidFill>
                <a:latin typeface="Arial"/>
                <a:ea typeface="Noto Sans CJK SC"/>
              </a:rPr>
              <a:t>red line</a:t>
            </a:r>
            <a:r>
              <a:rPr b="0" lang="en-US" sz="1800" spc="-1" strike="noStrike">
                <a:latin typeface="Arial"/>
                <a:ea typeface="Noto Sans CJK SC"/>
              </a:rPr>
              <a:t>).  You can copy the contents to a new sheet and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replace</a:t>
            </a:r>
            <a:r>
              <a:rPr b="0" lang="en-US" sz="1800" spc="-1" strike="noStrike">
                <a:latin typeface="Arial"/>
                <a:ea typeface="Noto Sans CJK SC"/>
              </a:rPr>
              <a:t> data in column A from one of your actual rides.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-81360" y="244440"/>
            <a:ext cx="632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SpeedGradient, SpeedDelta, MaxSpreed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2971800" y="2146320"/>
            <a:ext cx="2438280" cy="205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23920" y="244440"/>
            <a:ext cx="3015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Using spreadsheet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-314640" y="613800"/>
            <a:ext cx="874008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Copy existing sheet into a new sheet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Delete existing serial output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Paste the serial output of your ride into the sheet!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blue dots are your actual ride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Adjust the parameter in cell L15 until the green dots match the blue dots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Adjust parameters in cells L2:L4 until the red dots are just above blue dots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99" name="Picture 2" descr=""/>
          <p:cNvPicPr/>
          <p:nvPr/>
        </p:nvPicPr>
        <p:blipFill>
          <a:blip r:embed="rId1"/>
          <a:srcRect l="0" t="19374" r="16329" b="22348"/>
          <a:stretch/>
        </p:blipFill>
        <p:spPr>
          <a:xfrm>
            <a:off x="925560" y="2454120"/>
            <a:ext cx="6088680" cy="30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 descr=""/>
          <p:cNvPicPr/>
          <p:nvPr/>
        </p:nvPicPr>
        <p:blipFill>
          <a:blip r:embed="rId1"/>
          <a:stretch/>
        </p:blipFill>
        <p:spPr>
          <a:xfrm>
            <a:off x="5373720" y="3040920"/>
            <a:ext cx="3276360" cy="209520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6361920" y="5132880"/>
            <a:ext cx="129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Trek 1220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5" name="Picture 4" descr=""/>
          <p:cNvPicPr/>
          <p:nvPr/>
        </p:nvPicPr>
        <p:blipFill>
          <a:blip r:embed="rId2"/>
          <a:stretch/>
        </p:blipFill>
        <p:spPr>
          <a:xfrm>
            <a:off x="2144880" y="3040920"/>
            <a:ext cx="2790360" cy="20952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2349360" y="5100840"/>
            <a:ext cx="238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$20 Bike in College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7" name="Picture 6" descr=""/>
          <p:cNvPicPr/>
          <p:nvPr/>
        </p:nvPicPr>
        <p:blipFill>
          <a:blip r:embed="rId3"/>
          <a:stretch/>
        </p:blipFill>
        <p:spPr>
          <a:xfrm rot="16200000">
            <a:off x="2580840" y="-325800"/>
            <a:ext cx="2131920" cy="327636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2646000" y="2436120"/>
            <a:ext cx="200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Rock Creek Trail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37880" y="147960"/>
            <a:ext cx="1421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Prelude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0" name="Picture 2" descr=""/>
          <p:cNvPicPr/>
          <p:nvPr/>
        </p:nvPicPr>
        <p:blipFill>
          <a:blip r:embed="rId4"/>
          <a:stretch/>
        </p:blipFill>
        <p:spPr>
          <a:xfrm>
            <a:off x="5649840" y="245880"/>
            <a:ext cx="3312000" cy="2057040"/>
          </a:xfrm>
          <a:prstGeom prst="rect">
            <a:avLst/>
          </a:prstGeom>
          <a:ln>
            <a:noFill/>
          </a:ln>
        </p:spPr>
      </p:pic>
      <p:sp>
        <p:nvSpPr>
          <p:cNvPr id="181" name="CustomShape 5"/>
          <p:cNvSpPr/>
          <p:nvPr/>
        </p:nvSpPr>
        <p:spPr>
          <a:xfrm>
            <a:off x="5611320" y="2436120"/>
            <a:ext cx="2942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Serotta Concourse CS Ti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39760" y="986760"/>
            <a:ext cx="8762760" cy="35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 put a lot of thought into how this works.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This diversion brought back the enjoyment of cycling to me.  It brought variations from winds, temperatures, and altitude into the basement.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 also enjoy programming and relearning math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It’s not about physical fitness although that is a side effect. The activity, I believe, also led to a low resting heart [bradycardia] rate (&lt;52 bpm).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</a:rPr>
              <a:t>Questions?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09800" y="147960"/>
            <a:ext cx="1700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Questions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 rot="19117800">
            <a:off x="3981240" y="2288880"/>
            <a:ext cx="67053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Questions?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And/or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Watch Todd fly virtually from KGAI to KBWI [About 16 minutes]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-28080" y="244440"/>
            <a:ext cx="4783680" cy="941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Justification Why Todd is Presenting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Presentation Background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Presentation Publicly Available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How Todd Got Involved in Aviation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More of Todd’s Aviation Background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FlightGear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Throttle Axis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Todd’s Bike on a Trainer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Speed Sensor Close-up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Math Used by Arduino Leonardo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Programming Space Full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What is an Arduino?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Arduino In Use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Aircraft Control Surfaces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Todd’s Email Address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Constants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SpeedGradient, SpeedDelta, MaxSpreed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Using spreadsheet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-330120" y="396720"/>
            <a:ext cx="8991360" cy="44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What I did to present:</a:t>
            </a:r>
            <a:endParaRPr b="0" lang="en-US" sz="3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Wrote a batch file: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cd E:\CoolTermWin64Bit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start coolTerm.exe e:\coolTermWin64Bit\connection_settings_zero.stc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cd /d E:\ShowOff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start Showoff.exe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cd /D "C:\Program Files\FlightGear 2020.3\bin"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start /high fgfs.exe --launcher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Used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1"/>
              </a:rPr>
              <a:t>CoolTerm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to display Arduino Leonardo serial output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Used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ShowOff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to show user inputs in upper left of screen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https://www.dcmembers.com/skrommel/download/showoff/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-67680" y="147960"/>
            <a:ext cx="3796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Presentation Mechanics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" descr=""/>
          <p:cNvPicPr/>
          <p:nvPr/>
        </p:nvPicPr>
        <p:blipFill>
          <a:blip r:embed="rId1"/>
          <a:srcRect l="16340" t="20623" r="15484" b="7645"/>
          <a:stretch/>
        </p:blipFill>
        <p:spPr>
          <a:xfrm>
            <a:off x="2185200" y="606600"/>
            <a:ext cx="5293080" cy="400284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7418880" y="930240"/>
            <a:ext cx="293796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Heading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Altitude above ground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Altitude above sea level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Rudder (auto-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coordination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 use)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4560" y="653400"/>
            <a:ext cx="235584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GPS destination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Throttle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Air speed (knots)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Aileron (and trim)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Elevator (and trim)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Glide slope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 flipV="1">
            <a:off x="2002320" y="1920240"/>
            <a:ext cx="2351880" cy="78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4"/>
          <p:cNvSpPr/>
          <p:nvPr/>
        </p:nvSpPr>
        <p:spPr>
          <a:xfrm>
            <a:off x="2179800" y="4617360"/>
            <a:ext cx="5033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Pre-flight briefing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1839960" y="853920"/>
            <a:ext cx="98208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6"/>
          <p:cNvSpPr/>
          <p:nvPr/>
        </p:nvSpPr>
        <p:spPr>
          <a:xfrm>
            <a:off x="1212480" y="1043280"/>
            <a:ext cx="1122480" cy="87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7"/>
          <p:cNvSpPr/>
          <p:nvPr/>
        </p:nvSpPr>
        <p:spPr>
          <a:xfrm flipV="1">
            <a:off x="2052360" y="2607840"/>
            <a:ext cx="1540080" cy="38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8"/>
          <p:cNvSpPr/>
          <p:nvPr/>
        </p:nvSpPr>
        <p:spPr>
          <a:xfrm flipV="1">
            <a:off x="1415160" y="2700720"/>
            <a:ext cx="3281040" cy="68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9"/>
          <p:cNvSpPr/>
          <p:nvPr/>
        </p:nvSpPr>
        <p:spPr>
          <a:xfrm flipH="1" flipV="1">
            <a:off x="4963320" y="929520"/>
            <a:ext cx="2714040" cy="14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0"/>
          <p:cNvSpPr/>
          <p:nvPr/>
        </p:nvSpPr>
        <p:spPr>
          <a:xfrm flipH="1">
            <a:off x="6030360" y="1474560"/>
            <a:ext cx="1674360" cy="44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1"/>
          <p:cNvSpPr/>
          <p:nvPr/>
        </p:nvSpPr>
        <p:spPr>
          <a:xfrm flipH="1">
            <a:off x="7174080" y="1784880"/>
            <a:ext cx="553680" cy="29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2"/>
          <p:cNvSpPr/>
          <p:nvPr/>
        </p:nvSpPr>
        <p:spPr>
          <a:xfrm flipH="1">
            <a:off x="5116680" y="2011680"/>
            <a:ext cx="2679120" cy="12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3"/>
          <p:cNvSpPr/>
          <p:nvPr/>
        </p:nvSpPr>
        <p:spPr>
          <a:xfrm flipV="1">
            <a:off x="1947600" y="2310480"/>
            <a:ext cx="654120" cy="16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4"/>
          <p:cNvSpPr/>
          <p:nvPr/>
        </p:nvSpPr>
        <p:spPr>
          <a:xfrm>
            <a:off x="5760" y="147960"/>
            <a:ext cx="284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Pre-flight Briefing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1" name="CustomShape 15"/>
          <p:cNvSpPr/>
          <p:nvPr/>
        </p:nvSpPr>
        <p:spPr>
          <a:xfrm>
            <a:off x="7744320" y="5273640"/>
            <a:ext cx="80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video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1006560"/>
            <a:ext cx="9459720" cy="188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This presentation is publically available on 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Noto Sans CJK SC"/>
                <a:hlinkClick r:id="rId1"/>
              </a:rPr>
              <a:t>github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2"/>
              </a:rPr>
              <a:t>https://github.com/toddwestley/Arduinos-to-turn-equipped-bike-into-Joystick-with-throtle-axis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so you can download these slides.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Search on google for “toddwestley site:github.com”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456480" y="1463760"/>
            <a:ext cx="7479000" cy="53316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-192960" y="147960"/>
            <a:ext cx="4840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Presentation Publicly Available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588960" y="274320"/>
            <a:ext cx="90630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I am in debt to the Holy Spirit for gently encouraging me to move forward on this project.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If you are moved, please make a donation to: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6" name="Picture 2" descr=""/>
          <p:cNvPicPr/>
          <p:nvPr/>
        </p:nvPicPr>
        <p:blipFill>
          <a:blip r:embed="rId1"/>
          <a:srcRect l="61479" t="47619" r="21272" b="37402"/>
          <a:stretch/>
        </p:blipFill>
        <p:spPr>
          <a:xfrm>
            <a:off x="2529720" y="1371600"/>
            <a:ext cx="4053600" cy="191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58400" y="4740120"/>
            <a:ext cx="1987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1"/>
              </a:rPr>
              <a:t>Video of a flight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5670360" y="4740120"/>
            <a:ext cx="3146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Video of Todd on a Trainer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9" name="Picture 2" descr=""/>
          <p:cNvPicPr/>
          <p:nvPr/>
        </p:nvPicPr>
        <p:blipFill>
          <a:blip r:embed="rId3"/>
          <a:srcRect l="780" t="6839" r="48174" b="15583"/>
          <a:stretch/>
        </p:blipFill>
        <p:spPr>
          <a:xfrm>
            <a:off x="5918400" y="244440"/>
            <a:ext cx="3749040" cy="4273560"/>
          </a:xfrm>
          <a:prstGeom prst="rect">
            <a:avLst/>
          </a:prstGeom>
          <a:ln>
            <a:noFill/>
          </a:ln>
        </p:spPr>
      </p:pic>
      <p:pic>
        <p:nvPicPr>
          <p:cNvPr id="330" name="Picture 3" descr=""/>
          <p:cNvPicPr/>
          <p:nvPr/>
        </p:nvPicPr>
        <p:blipFill>
          <a:blip r:embed="rId4"/>
          <a:srcRect l="2228" t="0" r="1922" b="14465"/>
          <a:stretch/>
        </p:blipFill>
        <p:spPr>
          <a:xfrm>
            <a:off x="316080" y="248400"/>
            <a:ext cx="4394880" cy="2819160"/>
          </a:xfrm>
          <a:prstGeom prst="rect">
            <a:avLst/>
          </a:prstGeom>
          <a:ln>
            <a:noFill/>
          </a:ln>
        </p:spPr>
      </p:pic>
      <p:sp>
        <p:nvSpPr>
          <p:cNvPr id="331" name="CustomShape 3"/>
          <p:cNvSpPr/>
          <p:nvPr/>
        </p:nvSpPr>
        <p:spPr>
          <a:xfrm>
            <a:off x="2896560" y="5130000"/>
            <a:ext cx="72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46c0a"/>
                </a:solidFill>
                <a:latin typeface="Calibri"/>
              </a:rPr>
              <a:t>back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646240" y="923400"/>
            <a:ext cx="1527120" cy="22932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3" name="Picture 3" descr=""/>
          <p:cNvPicPr/>
          <p:nvPr/>
        </p:nvPicPr>
        <p:blipFill>
          <a:blip r:embed="rId1"/>
          <a:srcRect l="2318" t="29488" r="1193" b="26452"/>
          <a:stretch/>
        </p:blipFill>
        <p:spPr>
          <a:xfrm>
            <a:off x="39960" y="625320"/>
            <a:ext cx="9752040" cy="3200040"/>
          </a:xfrm>
          <a:prstGeom prst="rect">
            <a:avLst/>
          </a:prstGeom>
          <a:ln>
            <a:noFill/>
          </a:ln>
        </p:spPr>
      </p:pic>
      <p:pic>
        <p:nvPicPr>
          <p:cNvPr id="184" name="Picture 2" descr=""/>
          <p:cNvPicPr/>
          <p:nvPr/>
        </p:nvPicPr>
        <p:blipFill>
          <a:blip r:embed="rId2"/>
          <a:srcRect l="42602" t="47494" r="27886" b="34344"/>
          <a:stretch/>
        </p:blipFill>
        <p:spPr>
          <a:xfrm>
            <a:off x="5802480" y="3911760"/>
            <a:ext cx="3596400" cy="159048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3821040" y="4359240"/>
            <a:ext cx="3047760" cy="34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3"/>
          <p:cNvSpPr/>
          <p:nvPr/>
        </p:nvSpPr>
        <p:spPr>
          <a:xfrm>
            <a:off x="1593720" y="4174560"/>
            <a:ext cx="2211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Todd resided here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-233640" y="147960"/>
            <a:ext cx="5588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Justification Why Todd is Presenting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-190440" y="625320"/>
            <a:ext cx="4168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 have been a cyclist since college: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9" name="Picture 2" descr=""/>
          <p:cNvPicPr/>
          <p:nvPr/>
        </p:nvPicPr>
        <p:blipFill>
          <a:blip r:embed="rId1"/>
          <a:stretch/>
        </p:blipFill>
        <p:spPr>
          <a:xfrm>
            <a:off x="696960" y="1692360"/>
            <a:ext cx="4266720" cy="3648240"/>
          </a:xfrm>
          <a:prstGeom prst="rect">
            <a:avLst/>
          </a:prstGeom>
          <a:ln>
            <a:noFill/>
          </a:ln>
        </p:spPr>
      </p:pic>
      <p:pic>
        <p:nvPicPr>
          <p:cNvPr id="190" name="Picture 4" descr=""/>
          <p:cNvPicPr/>
          <p:nvPr/>
        </p:nvPicPr>
        <p:blipFill>
          <a:blip r:embed="rId2"/>
          <a:stretch/>
        </p:blipFill>
        <p:spPr>
          <a:xfrm>
            <a:off x="5497560" y="2606760"/>
            <a:ext cx="3363480" cy="196776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4998600" y="921240"/>
            <a:ext cx="54802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Completed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3"/>
              </a:rPr>
              <a:t>200 km ride around European Lake Constance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while I worked in Switzerland for 6 months.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249840" y="921240"/>
            <a:ext cx="4961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Cyclist on relay team that won a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4"/>
              </a:rPr>
              <a:t>Triathlon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 Vermillion Ohio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6287040" y="4708800"/>
            <a:ext cx="1990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Lake Constance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-105480" y="147960"/>
            <a:ext cx="4011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Presentation Background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2" descr=""/>
          <p:cNvPicPr/>
          <p:nvPr/>
        </p:nvPicPr>
        <p:blipFill>
          <a:blip r:embed="rId1"/>
          <a:srcRect l="5257" t="25341" r="5228" b="6491"/>
          <a:stretch/>
        </p:blipFill>
        <p:spPr>
          <a:xfrm>
            <a:off x="163440" y="580320"/>
            <a:ext cx="4397760" cy="24069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497560" y="777960"/>
            <a:ext cx="4266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Went to a few airshow s in Oshkosh, WI with Uncle Steve when I was young.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7" name="Picture 4" descr=""/>
          <p:cNvPicPr/>
          <p:nvPr/>
        </p:nvPicPr>
        <p:blipFill>
          <a:blip r:embed="rId2"/>
          <a:stretch/>
        </p:blipFill>
        <p:spPr>
          <a:xfrm>
            <a:off x="667440" y="2946600"/>
            <a:ext cx="3893760" cy="255528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5497560" y="3673440"/>
            <a:ext cx="4495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When I was older, I worked on Steve’s project to build Piper Cub from plans.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Picture 6" descr=""/>
          <p:cNvPicPr/>
          <p:nvPr/>
        </p:nvPicPr>
        <p:blipFill>
          <a:blip r:embed="rId3"/>
          <a:stretch/>
        </p:blipFill>
        <p:spPr>
          <a:xfrm>
            <a:off x="6628680" y="1768320"/>
            <a:ext cx="2004120" cy="11426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7308720" y="3107880"/>
            <a:ext cx="644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4"/>
              </a:rPr>
              <a:t>EAA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-210600" y="147960"/>
            <a:ext cx="5380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How Todd Got Involved in Aviation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 descr=""/>
          <p:cNvPicPr/>
          <p:nvPr/>
        </p:nvPicPr>
        <p:blipFill>
          <a:blip r:embed="rId1"/>
          <a:stretch/>
        </p:blipFill>
        <p:spPr>
          <a:xfrm>
            <a:off x="1611360" y="632520"/>
            <a:ext cx="5714640" cy="428220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"/>
          <p:cNvSpPr/>
          <p:nvPr/>
        </p:nvSpPr>
        <p:spPr>
          <a:xfrm>
            <a:off x="-112320" y="5090400"/>
            <a:ext cx="10324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Initially, bike trainer to flight stick throttle innovation required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</a:rPr>
              <a:t>elevated privileges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-230400" y="147960"/>
            <a:ext cx="5627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More of Todd’s Aviation Background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20640" y="595800"/>
            <a:ext cx="89150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My configuration worked for me; but, no one knew about the bike trainer hardware / software I used.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After moving back home, I sought to revive this technology and improve upon it so it could be shared with others.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Picture 3" descr=""/>
          <p:cNvPicPr/>
          <p:nvPr/>
        </p:nvPicPr>
        <p:blipFill>
          <a:blip r:embed="rId1"/>
          <a:stretch/>
        </p:blipFill>
        <p:spPr>
          <a:xfrm>
            <a:off x="2220840" y="2044440"/>
            <a:ext cx="5086080" cy="284796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2962080" y="4904280"/>
            <a:ext cx="3020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Above: link to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FlightGear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93600" y="147960"/>
            <a:ext cx="1767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FlightGear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82880" y="960480"/>
            <a:ext cx="8771040" cy="34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Details: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Playing a flight simulator with a joystick with a throttle axis is better than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just using a keyboard and mouse.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3" name="Picture 2" descr=""/>
          <p:cNvPicPr/>
          <p:nvPr/>
        </p:nvPicPr>
        <p:blipFill>
          <a:blip r:embed="rId1"/>
          <a:stretch/>
        </p:blipFill>
        <p:spPr>
          <a:xfrm>
            <a:off x="457200" y="1497240"/>
            <a:ext cx="2741760" cy="293796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1920240" y="3417480"/>
            <a:ext cx="3657240" cy="914040"/>
          </a:xfrm>
          <a:custGeom>
            <a:avLst/>
            <a:gdLst/>
            <a:ahLst/>
            <a:rect l="0" t="0" r="r" b="b"/>
            <a:pathLst>
              <a:path w="10161" h="2541">
                <a:moveTo>
                  <a:pt x="10160" y="635"/>
                </a:moveTo>
                <a:lnTo>
                  <a:pt x="2540" y="635"/>
                </a:lnTo>
                <a:lnTo>
                  <a:pt x="2540" y="0"/>
                </a:lnTo>
                <a:lnTo>
                  <a:pt x="0" y="1270"/>
                </a:lnTo>
                <a:lnTo>
                  <a:pt x="2540" y="2540"/>
                </a:lnTo>
                <a:lnTo>
                  <a:pt x="2540" y="1905"/>
                </a:lnTo>
                <a:lnTo>
                  <a:pt x="10160" y="1905"/>
                </a:lnTo>
                <a:lnTo>
                  <a:pt x="10160" y="635"/>
                </a:lnTo>
              </a:path>
            </a:pathLst>
          </a:custGeom>
          <a:solidFill>
            <a:srgbClr val="92d050">
              <a:alpha val="70000"/>
            </a:srgbClr>
          </a:solidFill>
          <a:ln cap="rnd">
            <a:solidFill>
              <a:srgbClr val="fff2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3857040" y="3696480"/>
            <a:ext cx="1423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Noto Sans CJK SC"/>
              </a:rPr>
              <a:t>Throttle axis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Line 4"/>
          <p:cNvSpPr/>
          <p:nvPr/>
        </p:nvSpPr>
        <p:spPr>
          <a:xfrm flipH="1">
            <a:off x="1684800" y="3063600"/>
            <a:ext cx="1919880" cy="640080"/>
          </a:xfrm>
          <a:prstGeom prst="line">
            <a:avLst/>
          </a:prstGeom>
          <a:ln cap="rnd" w="146160">
            <a:solidFill>
              <a:srgbClr val="00a65d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Line 5"/>
          <p:cNvSpPr/>
          <p:nvPr/>
        </p:nvSpPr>
        <p:spPr>
          <a:xfrm>
            <a:off x="6126480" y="3051360"/>
            <a:ext cx="875520" cy="1097280"/>
          </a:xfrm>
          <a:prstGeom prst="line">
            <a:avLst/>
          </a:prstGeom>
          <a:ln cap="rnd" w="146160">
            <a:solidFill>
              <a:srgbClr val="000000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6240" y="147960"/>
            <a:ext cx="2104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Throttle Axis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83240" y="701640"/>
            <a:ext cx="8771040" cy="31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Details: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I knew a bike on a trainer could be used to control the throttle axis.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rcRect l="0" t="15306" r="2335" b="5260"/>
          <a:stretch/>
        </p:blipFill>
        <p:spPr>
          <a:xfrm>
            <a:off x="1819800" y="1212840"/>
            <a:ext cx="5586480" cy="313812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1877400" y="4432680"/>
            <a:ext cx="5152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Bike on trainer; sweat guards in place.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Sweat guards prevent corrosion.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 have already replaced the bottom bracket twice!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 rot="21054600">
            <a:off x="5036040" y="2583360"/>
            <a:ext cx="4611600" cy="914040"/>
          </a:xfrm>
          <a:custGeom>
            <a:avLst/>
            <a:gdLst/>
            <a:ahLst/>
            <a:rect l="0" t="0" r="r" b="b"/>
            <a:pathLst>
              <a:path w="12814" h="2541">
                <a:moveTo>
                  <a:pt x="12811" y="620"/>
                </a:moveTo>
                <a:lnTo>
                  <a:pt x="3202" y="635"/>
                </a:lnTo>
                <a:lnTo>
                  <a:pt x="3201" y="0"/>
                </a:lnTo>
                <a:lnTo>
                  <a:pt x="0" y="1275"/>
                </a:lnTo>
                <a:lnTo>
                  <a:pt x="3205" y="2540"/>
                </a:lnTo>
                <a:lnTo>
                  <a:pt x="3204" y="1905"/>
                </a:lnTo>
                <a:lnTo>
                  <a:pt x="12813" y="1890"/>
                </a:lnTo>
                <a:lnTo>
                  <a:pt x="12811" y="620"/>
                </a:lnTo>
              </a:path>
            </a:pathLst>
          </a:custGeom>
          <a:solidFill>
            <a:schemeClr val="accent2">
              <a:alpha val="70000"/>
            </a:schemeClr>
          </a:solidFill>
          <a:ln cap="rnd">
            <a:solidFill>
              <a:srgbClr val="fff2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4"/>
          <p:cNvSpPr/>
          <p:nvPr/>
        </p:nvSpPr>
        <p:spPr>
          <a:xfrm rot="20971800">
            <a:off x="7377840" y="2675160"/>
            <a:ext cx="1951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Bottom bracket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-100080" y="147960"/>
            <a:ext cx="3792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46c0a"/>
                </a:solidFill>
                <a:latin typeface="Calibri"/>
              </a:rPr>
              <a:t>Todd’s Bike on a Trainer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</TotalTime>
  <Application>LibreOffice/6.0.7.3$Linux_X86_64 LibreOffice_project/00m0$Build-3</Application>
  <Words>1712</Words>
  <Paragraphs>369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2022-12-24T11:04:31Z</dcterms:created>
  <dc:creator>todd</dc:creator>
  <dc:description/>
  <dc:language>en-US</dc:language>
  <cp:lastModifiedBy/>
  <dcterms:modified xsi:type="dcterms:W3CDTF">2024-09-20T13:17:38Z</dcterms:modified>
  <cp:revision>423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